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30"/>
  </p:notesMasterIdLst>
  <p:sldIdLst>
    <p:sldId id="256" r:id="rId2"/>
    <p:sldId id="283" r:id="rId3"/>
    <p:sldId id="284" r:id="rId4"/>
    <p:sldId id="261" r:id="rId5"/>
    <p:sldId id="263" r:id="rId6"/>
    <p:sldId id="266" r:id="rId7"/>
    <p:sldId id="257" r:id="rId8"/>
    <p:sldId id="267" r:id="rId9"/>
    <p:sldId id="275" r:id="rId10"/>
    <p:sldId id="258" r:id="rId11"/>
    <p:sldId id="268" r:id="rId12"/>
    <p:sldId id="276" r:id="rId13"/>
    <p:sldId id="277" r:id="rId14"/>
    <p:sldId id="278" r:id="rId15"/>
    <p:sldId id="264" r:id="rId16"/>
    <p:sldId id="280" r:id="rId17"/>
    <p:sldId id="281" r:id="rId18"/>
    <p:sldId id="270" r:id="rId19"/>
    <p:sldId id="271" r:id="rId20"/>
    <p:sldId id="272" r:id="rId21"/>
    <p:sldId id="282" r:id="rId22"/>
    <p:sldId id="273" r:id="rId23"/>
    <p:sldId id="269" r:id="rId24"/>
    <p:sldId id="274" r:id="rId25"/>
    <p:sldId id="259" r:id="rId26"/>
    <p:sldId id="260" r:id="rId27"/>
    <p:sldId id="265"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243"/>
    <a:srgbClr val="4F5243"/>
    <a:srgbClr val="3A3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24E58-6050-408D-BBE4-00CF351091C6}"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AB09B-E036-4ACC-BFD2-A893CF9BE2AC}" type="slidenum">
              <a:rPr lang="en-US" smtClean="0"/>
              <a:t>‹#›</a:t>
            </a:fld>
            <a:endParaRPr lang="en-US"/>
          </a:p>
        </p:txBody>
      </p:sp>
    </p:spTree>
    <p:extLst>
      <p:ext uri="{BB962C8B-B14F-4D97-AF65-F5344CB8AC3E}">
        <p14:creationId xmlns:p14="http://schemas.microsoft.com/office/powerpoint/2010/main" val="20808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NYPD HNT would </a:t>
            </a:r>
            <a:r>
              <a:rPr lang="en-US" dirty="0" err="1"/>
              <a:t>avergage</a:t>
            </a:r>
            <a:r>
              <a:rPr lang="en-US" dirty="0"/>
              <a:t> 140 calls per month</a:t>
            </a:r>
          </a:p>
          <a:p>
            <a:endParaRPr lang="en-US" dirty="0"/>
          </a:p>
        </p:txBody>
      </p:sp>
      <p:sp>
        <p:nvSpPr>
          <p:cNvPr id="4" name="Slide Number Placeholder 3"/>
          <p:cNvSpPr>
            <a:spLocks noGrp="1"/>
          </p:cNvSpPr>
          <p:nvPr>
            <p:ph type="sldNum" sz="quarter" idx="5"/>
          </p:nvPr>
        </p:nvSpPr>
        <p:spPr/>
        <p:txBody>
          <a:bodyPr/>
          <a:lstStyle/>
          <a:p>
            <a:fld id="{394AB09B-E036-4ACC-BFD2-A893CF9BE2AC}" type="slidenum">
              <a:rPr lang="en-US" smtClean="0"/>
              <a:t>6</a:t>
            </a:fld>
            <a:endParaRPr lang="en-US"/>
          </a:p>
        </p:txBody>
      </p:sp>
    </p:spTree>
    <p:extLst>
      <p:ext uri="{BB962C8B-B14F-4D97-AF65-F5344CB8AC3E}">
        <p14:creationId xmlns:p14="http://schemas.microsoft.com/office/powerpoint/2010/main" val="2095795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what we do when activated</a:t>
            </a:r>
          </a:p>
        </p:txBody>
      </p:sp>
      <p:sp>
        <p:nvSpPr>
          <p:cNvPr id="4" name="Slide Number Placeholder 3"/>
          <p:cNvSpPr>
            <a:spLocks noGrp="1"/>
          </p:cNvSpPr>
          <p:nvPr>
            <p:ph type="sldNum" sz="quarter" idx="5"/>
          </p:nvPr>
        </p:nvSpPr>
        <p:spPr/>
        <p:txBody>
          <a:bodyPr/>
          <a:lstStyle/>
          <a:p>
            <a:fld id="{394AB09B-E036-4ACC-BFD2-A893CF9BE2AC}" type="slidenum">
              <a:rPr lang="en-US" smtClean="0"/>
              <a:t>8</a:t>
            </a:fld>
            <a:endParaRPr lang="en-US"/>
          </a:p>
        </p:txBody>
      </p:sp>
    </p:spTree>
    <p:extLst>
      <p:ext uri="{BB962C8B-B14F-4D97-AF65-F5344CB8AC3E}">
        <p14:creationId xmlns:p14="http://schemas.microsoft.com/office/powerpoint/2010/main" val="327416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AB09B-E036-4ACC-BFD2-A893CF9BE2AC}" type="slidenum">
              <a:rPr lang="en-US" smtClean="0"/>
              <a:t>9</a:t>
            </a:fld>
            <a:endParaRPr lang="en-US"/>
          </a:p>
        </p:txBody>
      </p:sp>
    </p:spTree>
    <p:extLst>
      <p:ext uri="{BB962C8B-B14F-4D97-AF65-F5344CB8AC3E}">
        <p14:creationId xmlns:p14="http://schemas.microsoft.com/office/powerpoint/2010/main" val="178927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Different Assignments – Explain that this is the basics – we tend to add to each position as manpower arrives</a:t>
            </a:r>
          </a:p>
          <a:p>
            <a:r>
              <a:rPr lang="en-US" dirty="0"/>
              <a:t>Small Team – ATLs can also be used in command or any other position.</a:t>
            </a:r>
          </a:p>
        </p:txBody>
      </p:sp>
      <p:sp>
        <p:nvSpPr>
          <p:cNvPr id="4" name="Slide Number Placeholder 3"/>
          <p:cNvSpPr>
            <a:spLocks noGrp="1"/>
          </p:cNvSpPr>
          <p:nvPr>
            <p:ph type="sldNum" sz="quarter" idx="5"/>
          </p:nvPr>
        </p:nvSpPr>
        <p:spPr/>
        <p:txBody>
          <a:bodyPr/>
          <a:lstStyle/>
          <a:p>
            <a:fld id="{394AB09B-E036-4ACC-BFD2-A893CF9BE2AC}" type="slidenum">
              <a:rPr lang="en-US" smtClean="0"/>
              <a:t>10</a:t>
            </a:fld>
            <a:endParaRPr lang="en-US"/>
          </a:p>
        </p:txBody>
      </p:sp>
    </p:spTree>
    <p:extLst>
      <p:ext uri="{BB962C8B-B14F-4D97-AF65-F5344CB8AC3E}">
        <p14:creationId xmlns:p14="http://schemas.microsoft.com/office/powerpoint/2010/main" val="320932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on scene is just as difficult as negotiating with someone in crisis. Some information must be pushed out to the team immediately</a:t>
            </a:r>
          </a:p>
          <a:p>
            <a:r>
              <a:rPr lang="en-US" dirty="0"/>
              <a:t>Explain why TPIs are difficult and how we reduce the dynamics by using recordings. We will almost never put someone on live with the subject.</a:t>
            </a:r>
          </a:p>
          <a:p>
            <a:r>
              <a:rPr lang="en-US" dirty="0"/>
              <a:t>What is the subject asks for a priest? – Big red flag – Last Rites include confession - </a:t>
            </a:r>
          </a:p>
        </p:txBody>
      </p:sp>
      <p:sp>
        <p:nvSpPr>
          <p:cNvPr id="4" name="Slide Number Placeholder 3"/>
          <p:cNvSpPr>
            <a:spLocks noGrp="1"/>
          </p:cNvSpPr>
          <p:nvPr>
            <p:ph type="sldNum" sz="quarter" idx="5"/>
          </p:nvPr>
        </p:nvSpPr>
        <p:spPr/>
        <p:txBody>
          <a:bodyPr/>
          <a:lstStyle/>
          <a:p>
            <a:fld id="{394AB09B-E036-4ACC-BFD2-A893CF9BE2AC}" type="slidenum">
              <a:rPr lang="en-US" smtClean="0"/>
              <a:t>11</a:t>
            </a:fld>
            <a:endParaRPr lang="en-US"/>
          </a:p>
        </p:txBody>
      </p:sp>
    </p:spTree>
    <p:extLst>
      <p:ext uri="{BB962C8B-B14F-4D97-AF65-F5344CB8AC3E}">
        <p14:creationId xmlns:p14="http://schemas.microsoft.com/office/powerpoint/2010/main" val="375797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C7AA-A71E-B6E9-3FD4-D8F474C1C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68010-04D6-BF5A-93E9-DF72D6CA4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77CAEA-8BF6-6EDA-6E85-EB23EAF5198F}"/>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5" name="Footer Placeholder 4">
            <a:extLst>
              <a:ext uri="{FF2B5EF4-FFF2-40B4-BE49-F238E27FC236}">
                <a16:creationId xmlns:a16="http://schemas.microsoft.com/office/drawing/2014/main" id="{87675A0E-1111-91D9-32B2-010F941E7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5320A-BE7F-C6F3-4CD0-1E1F2C3925C6}"/>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268119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160F-5E65-05E6-CD0D-AD0B15B730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163F14-B91B-C0C5-8F93-88363F2DE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81D95-AB26-0378-E6DE-1D9A04367341}"/>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5" name="Footer Placeholder 4">
            <a:extLst>
              <a:ext uri="{FF2B5EF4-FFF2-40B4-BE49-F238E27FC236}">
                <a16:creationId xmlns:a16="http://schemas.microsoft.com/office/drawing/2014/main" id="{7EE79B8E-08C8-4074-981B-AC34E8AF5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85CAB-3ABF-C6F7-18E1-361C4C697FE0}"/>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27465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47FFB-012A-462F-3931-D71E010AC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AB0C5-068F-0E45-8DD0-C63A1EA17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C2B22-23E7-B109-3CFB-EFD8978E7377}"/>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5" name="Footer Placeholder 4">
            <a:extLst>
              <a:ext uri="{FF2B5EF4-FFF2-40B4-BE49-F238E27FC236}">
                <a16:creationId xmlns:a16="http://schemas.microsoft.com/office/drawing/2014/main" id="{F224C517-92AE-A15B-E4D6-4397E6E86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1B13C-6ED5-54B6-7E30-0CDA485401C8}"/>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43478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3209-35FB-99EE-CA80-7525E25CD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FA5D0-5AD2-ABDC-D78F-199DDEC9D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59C92-02A0-A98D-ABA0-FFDCAFE382DE}"/>
              </a:ext>
            </a:extLst>
          </p:cNvPr>
          <p:cNvSpPr>
            <a:spLocks noGrp="1"/>
          </p:cNvSpPr>
          <p:nvPr>
            <p:ph type="dt" sz="half" idx="10"/>
          </p:nvPr>
        </p:nvSpPr>
        <p:spPr/>
        <p:txBody>
          <a:bodyPr/>
          <a:lstStyle/>
          <a:p>
            <a:fld id="{FD3DB6B0-B142-485C-B538-1A67FB5F51B3}" type="datetimeFigureOut">
              <a:rPr lang="en-US" smtClean="0"/>
              <a:t>12/15/2023</a:t>
            </a:fld>
            <a:endParaRPr lang="en-US" dirty="0"/>
          </a:p>
        </p:txBody>
      </p:sp>
      <p:sp>
        <p:nvSpPr>
          <p:cNvPr id="5" name="Footer Placeholder 4">
            <a:extLst>
              <a:ext uri="{FF2B5EF4-FFF2-40B4-BE49-F238E27FC236}">
                <a16:creationId xmlns:a16="http://schemas.microsoft.com/office/drawing/2014/main" id="{2907CB30-2516-C9E3-9667-DEA0B6346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17A03-98F6-7D9B-82B6-7C46C360597D}"/>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311561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71AA-8F78-3FA1-3F68-A62955DD3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05ED49-3FA7-9345-8469-8756C18CB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99B21-72E6-B0D5-25AA-0F8487C291E6}"/>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5" name="Footer Placeholder 4">
            <a:extLst>
              <a:ext uri="{FF2B5EF4-FFF2-40B4-BE49-F238E27FC236}">
                <a16:creationId xmlns:a16="http://schemas.microsoft.com/office/drawing/2014/main" id="{12FD002F-C3A8-B91F-807B-AF5DF667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CA161-2312-9ED1-CDD7-0ECE5D6129D1}"/>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237442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1A3B-C041-95F0-3112-DEF52BA5A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BEB90-DE33-C1CD-4074-2F23A562E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CB899-28B4-A4B1-E57C-B065AFE50D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011402-9858-CC18-AB01-F1EF451B4B4C}"/>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6" name="Footer Placeholder 5">
            <a:extLst>
              <a:ext uri="{FF2B5EF4-FFF2-40B4-BE49-F238E27FC236}">
                <a16:creationId xmlns:a16="http://schemas.microsoft.com/office/drawing/2014/main" id="{1341AC7E-22E1-C309-9DDC-8F7E83566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D4597-3BA9-7C86-FA81-1C902CBF1635}"/>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30504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BF6B-EC15-493A-8378-B7809C330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E40DE-2081-FA81-F468-3539593ED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06A0F-14EC-C275-C02C-6DE1A130F7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7733C2-9BFD-41B0-AF29-70C6B38E5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00E4F-CCD0-CCE8-1E98-1038CC060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295737-E468-80BA-3A4F-D47F43AB84C8}"/>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8" name="Footer Placeholder 7">
            <a:extLst>
              <a:ext uri="{FF2B5EF4-FFF2-40B4-BE49-F238E27FC236}">
                <a16:creationId xmlns:a16="http://schemas.microsoft.com/office/drawing/2014/main" id="{59929AAF-30CF-DDD9-AAF1-88A0723CA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C73FEA-5EF3-27F4-BFDC-32A9D2F45FBB}"/>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328055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3BDC-0137-3896-6906-C5FAE7526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87CBC2-0CD7-3A4A-7427-2169D9957214}"/>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4" name="Footer Placeholder 3">
            <a:extLst>
              <a:ext uri="{FF2B5EF4-FFF2-40B4-BE49-F238E27FC236}">
                <a16:creationId xmlns:a16="http://schemas.microsoft.com/office/drawing/2014/main" id="{055843C5-8A3C-A66E-2403-4564E47DA4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35326-4B42-8A32-DBA1-4B30383DB9C9}"/>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860701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19E8A-C08A-936B-9F34-5E164940D898}"/>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3" name="Footer Placeholder 2">
            <a:extLst>
              <a:ext uri="{FF2B5EF4-FFF2-40B4-BE49-F238E27FC236}">
                <a16:creationId xmlns:a16="http://schemas.microsoft.com/office/drawing/2014/main" id="{19D8EA74-BF8F-4098-8B5A-111F33132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BC05F-9DE3-8448-0A4B-8C93336A6C2D}"/>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111779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99ED-7605-8EF5-AE38-F1E50ECB1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8B7738-2603-C48F-02FC-24DFC8964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41758-9E14-97C8-DEA0-78480F887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07DFB-E514-E4BF-C41F-F3BFC8B243D2}"/>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6" name="Footer Placeholder 5">
            <a:extLst>
              <a:ext uri="{FF2B5EF4-FFF2-40B4-BE49-F238E27FC236}">
                <a16:creationId xmlns:a16="http://schemas.microsoft.com/office/drawing/2014/main" id="{4AA210CF-DFB4-779D-719D-6C260FCB2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75CAC-8666-CE02-A901-5FE007382014}"/>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23379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F1E8-DAF3-98B5-B380-C4FBE1324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3322A-AB50-DC89-BB4C-00B6F9BF3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6A34BD-FF90-FD8C-4813-40BBB3122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321F3-C673-7326-2C55-A9CC13CE3FF7}"/>
              </a:ext>
            </a:extLst>
          </p:cNvPr>
          <p:cNvSpPr>
            <a:spLocks noGrp="1"/>
          </p:cNvSpPr>
          <p:nvPr>
            <p:ph type="dt" sz="half" idx="10"/>
          </p:nvPr>
        </p:nvSpPr>
        <p:spPr/>
        <p:txBody>
          <a:bodyPr/>
          <a:lstStyle/>
          <a:p>
            <a:fld id="{FD3DB6B0-B142-485C-B538-1A67FB5F51B3}" type="datetimeFigureOut">
              <a:rPr lang="en-US" smtClean="0"/>
              <a:t>12/15/2023</a:t>
            </a:fld>
            <a:endParaRPr lang="en-US"/>
          </a:p>
        </p:txBody>
      </p:sp>
      <p:sp>
        <p:nvSpPr>
          <p:cNvPr id="6" name="Footer Placeholder 5">
            <a:extLst>
              <a:ext uri="{FF2B5EF4-FFF2-40B4-BE49-F238E27FC236}">
                <a16:creationId xmlns:a16="http://schemas.microsoft.com/office/drawing/2014/main" id="{B3C60F31-D6F6-BD46-35AF-0C48F97E3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29DC8-B7C2-4EEF-D260-2584938F3751}"/>
              </a:ext>
            </a:extLst>
          </p:cNvPr>
          <p:cNvSpPr>
            <a:spLocks noGrp="1"/>
          </p:cNvSpPr>
          <p:nvPr>
            <p:ph type="sldNum" sz="quarter" idx="12"/>
          </p:nvPr>
        </p:nvSpPr>
        <p:spPr/>
        <p:txBody>
          <a:bodyPr/>
          <a:lstStyle/>
          <a:p>
            <a:fld id="{DD078796-5722-4FF2-BD90-287E382156D6}" type="slidenum">
              <a:rPr lang="en-US" smtClean="0"/>
              <a:t>‹#›</a:t>
            </a:fld>
            <a:endParaRPr lang="en-US"/>
          </a:p>
        </p:txBody>
      </p:sp>
    </p:spTree>
    <p:extLst>
      <p:ext uri="{BB962C8B-B14F-4D97-AF65-F5344CB8AC3E}">
        <p14:creationId xmlns:p14="http://schemas.microsoft.com/office/powerpoint/2010/main" val="339734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B4A39-5936-1DFF-EF24-9CDF17B49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4CE07-2E3D-0792-5F89-50F0C9560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89636-BF12-AE13-912F-72591605D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DB6B0-B142-485C-B538-1A67FB5F51B3}" type="datetimeFigureOut">
              <a:rPr lang="en-US" smtClean="0"/>
              <a:t>12/15/2023</a:t>
            </a:fld>
            <a:endParaRPr lang="en-US"/>
          </a:p>
        </p:txBody>
      </p:sp>
      <p:sp>
        <p:nvSpPr>
          <p:cNvPr id="5" name="Footer Placeholder 4">
            <a:extLst>
              <a:ext uri="{FF2B5EF4-FFF2-40B4-BE49-F238E27FC236}">
                <a16:creationId xmlns:a16="http://schemas.microsoft.com/office/drawing/2014/main" id="{BD055876-9A7F-BCC3-A14F-5C9869C69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27CC23-8CDD-4430-6904-55BCD2E13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78796-5722-4FF2-BD90-287E382156D6}" type="slidenum">
              <a:rPr lang="en-US" smtClean="0"/>
              <a:t>‹#›</a:t>
            </a:fld>
            <a:endParaRPr lang="en-US"/>
          </a:p>
        </p:txBody>
      </p:sp>
    </p:spTree>
    <p:extLst>
      <p:ext uri="{BB962C8B-B14F-4D97-AF65-F5344CB8AC3E}">
        <p14:creationId xmlns:p14="http://schemas.microsoft.com/office/powerpoint/2010/main" val="428574227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8hVquc9ihOk?feature=oembed" TargetMode="Externa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191139" y="1481681"/>
            <a:ext cx="7809722" cy="2177144"/>
          </a:xfrm>
        </p:spPr>
        <p:txBody>
          <a:bodyPr>
            <a:normAutofit/>
          </a:bodyPr>
          <a:lstStyle/>
          <a:p>
            <a:r>
              <a:rPr lang="en-US" sz="5400" b="1" cap="none" dirty="0">
                <a:effectLst>
                  <a:glow rad="38100">
                    <a:schemeClr val="bg1">
                      <a:lumMod val="65000"/>
                      <a:lumOff val="35000"/>
                      <a:alpha val="50000"/>
                    </a:schemeClr>
                  </a:glow>
                  <a:outerShdw blurRad="38100" dist="38100" dir="2700000" algn="tl">
                    <a:srgbClr val="000000">
                      <a:alpha val="43137"/>
                    </a:srgbClr>
                  </a:outerShdw>
                </a:effectLst>
                <a:latin typeface="Calisto MT" panose="02040603050505030304" pitchFamily="18" charset="0"/>
              </a:rPr>
              <a:t>Berks County Emergency </a:t>
            </a:r>
            <a:br>
              <a:rPr lang="en-US" sz="5400" b="1" cap="none" dirty="0">
                <a:effectLst>
                  <a:glow rad="38100">
                    <a:schemeClr val="bg1">
                      <a:lumMod val="65000"/>
                      <a:lumOff val="35000"/>
                      <a:alpha val="50000"/>
                    </a:schemeClr>
                  </a:glow>
                  <a:outerShdw blurRad="38100" dist="38100" dir="2700000" algn="tl">
                    <a:srgbClr val="000000">
                      <a:alpha val="43137"/>
                    </a:srgbClr>
                  </a:outerShdw>
                </a:effectLst>
                <a:latin typeface="Calisto MT" panose="02040603050505030304" pitchFamily="18" charset="0"/>
              </a:rPr>
            </a:br>
            <a:r>
              <a:rPr lang="en-US" sz="5400" b="1" cap="none" dirty="0">
                <a:effectLst>
                  <a:glow rad="38100">
                    <a:schemeClr val="bg1">
                      <a:lumMod val="65000"/>
                      <a:lumOff val="35000"/>
                      <a:alpha val="50000"/>
                    </a:schemeClr>
                  </a:glow>
                  <a:outerShdw blurRad="38100" dist="38100" dir="2700000" algn="tl">
                    <a:srgbClr val="000000">
                      <a:alpha val="43137"/>
                    </a:srgbClr>
                  </a:outerShdw>
                </a:effectLst>
                <a:latin typeface="Calisto MT" panose="02040603050505030304" pitchFamily="18" charset="0"/>
              </a:rPr>
              <a:t>Response Team</a:t>
            </a:r>
          </a:p>
        </p:txBody>
      </p:sp>
      <p:sp>
        <p:nvSpPr>
          <p:cNvPr id="15" name="Subtitle 14"/>
          <p:cNvSpPr>
            <a:spLocks noGrp="1"/>
          </p:cNvSpPr>
          <p:nvPr>
            <p:ph type="subTitle" idx="1"/>
          </p:nvPr>
        </p:nvSpPr>
        <p:spPr/>
        <p:txBody>
          <a:bodyPr>
            <a:normAutofit/>
          </a:bodyPr>
          <a:lstStyle/>
          <a:p>
            <a:r>
              <a:rPr lang="en-US" sz="2000" dirty="0">
                <a:latin typeface="Calisto MT" panose="02040603050505030304" pitchFamily="18" charset="0"/>
              </a:rPr>
              <a:t>Crisis Negotiation Team</a:t>
            </a:r>
          </a:p>
        </p:txBody>
      </p:sp>
      <p:sp>
        <p:nvSpPr>
          <p:cNvPr id="8" name="Rectangle 7"/>
          <p:cNvSpPr/>
          <p:nvPr/>
        </p:nvSpPr>
        <p:spPr>
          <a:xfrm>
            <a:off x="0" y="0"/>
            <a:ext cx="12192000" cy="11597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5097299" y="4208106"/>
            <a:ext cx="1989494" cy="175473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spTree>
    <p:extLst>
      <p:ext uri="{BB962C8B-B14F-4D97-AF65-F5344CB8AC3E}">
        <p14:creationId xmlns:p14="http://schemas.microsoft.com/office/powerpoint/2010/main" val="84914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Incident Assignments</a:t>
            </a:r>
          </a:p>
        </p:txBody>
      </p:sp>
      <p:sp>
        <p:nvSpPr>
          <p:cNvPr id="3" name="Content Placeholder 2"/>
          <p:cNvSpPr>
            <a:spLocks noGrp="1"/>
          </p:cNvSpPr>
          <p:nvPr>
            <p:ph idx="1"/>
          </p:nvPr>
        </p:nvSpPr>
        <p:spPr/>
        <p:txBody>
          <a:bodyPr/>
          <a:lstStyle/>
          <a:p>
            <a:r>
              <a:rPr lang="en-US" dirty="0"/>
              <a:t>Team Leaders</a:t>
            </a:r>
          </a:p>
          <a:p>
            <a:pPr lvl="1"/>
            <a:r>
              <a:rPr lang="en-US" dirty="0"/>
              <a:t>Command – Negotiations - Intelligence</a:t>
            </a:r>
          </a:p>
          <a:p>
            <a:r>
              <a:rPr lang="en-US" dirty="0"/>
              <a:t>Primary Negotiator</a:t>
            </a:r>
          </a:p>
          <a:p>
            <a:r>
              <a:rPr lang="en-US" dirty="0"/>
              <a:t>Coach</a:t>
            </a:r>
          </a:p>
          <a:p>
            <a:r>
              <a:rPr lang="en-US" dirty="0"/>
              <a:t>Intelligence</a:t>
            </a:r>
          </a:p>
          <a:p>
            <a:r>
              <a:rPr lang="en-US" dirty="0"/>
              <a:t>Scribe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31131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Techniques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685660"/>
            <a:ext cx="10515600" cy="3856724"/>
          </a:xfrm>
        </p:spPr>
        <p:txBody>
          <a:bodyPr>
            <a:normAutofit lnSpcReduction="10000"/>
          </a:bodyPr>
          <a:lstStyle/>
          <a:p>
            <a:r>
              <a:rPr lang="en-US" dirty="0"/>
              <a:t>Primary CNT Establishes Contact and/or Tactical Negotiator Hailing Duties</a:t>
            </a:r>
          </a:p>
          <a:p>
            <a:pPr lvl="1"/>
            <a:r>
              <a:rPr lang="en-US" dirty="0"/>
              <a:t>Primary Negotiator Attempts to Resolve Incident Peacefully</a:t>
            </a:r>
          </a:p>
          <a:p>
            <a:r>
              <a:rPr lang="en-US" dirty="0"/>
              <a:t>Intelligence Establishes </a:t>
            </a:r>
          </a:p>
          <a:p>
            <a:pPr lvl="1"/>
            <a:r>
              <a:rPr lang="en-US" dirty="0"/>
              <a:t>Triggers, Hooks, Barbs</a:t>
            </a:r>
          </a:p>
          <a:p>
            <a:pPr lvl="1"/>
            <a:r>
              <a:rPr lang="en-US" dirty="0"/>
              <a:t>Criminal History </a:t>
            </a:r>
          </a:p>
          <a:p>
            <a:pPr lvl="1"/>
            <a:r>
              <a:rPr lang="en-US" dirty="0"/>
              <a:t>Social Media</a:t>
            </a:r>
          </a:p>
          <a:p>
            <a:pPr lvl="1"/>
            <a:r>
              <a:rPr lang="en-US" dirty="0"/>
              <a:t>Third Party Intermediaries? – Use Caution!</a:t>
            </a:r>
          </a:p>
          <a:p>
            <a:r>
              <a:rPr lang="en-US" dirty="0"/>
              <a:t>No Contact? </a:t>
            </a:r>
          </a:p>
          <a:p>
            <a:pPr lvl="1"/>
            <a:r>
              <a:rPr lang="en-US" dirty="0"/>
              <a:t>LRAD – Throw Phone – PA System – Tactical Negotiations</a:t>
            </a:r>
          </a:p>
          <a:p>
            <a:endParaRPr lang="en-US" dirty="0"/>
          </a:p>
        </p:txBody>
      </p:sp>
    </p:spTree>
    <p:extLst>
      <p:ext uri="{BB962C8B-B14F-4D97-AF65-F5344CB8AC3E}">
        <p14:creationId xmlns:p14="http://schemas.microsoft.com/office/powerpoint/2010/main" val="235767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Techniques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537111"/>
            <a:ext cx="10515600" cy="3921298"/>
          </a:xfrm>
        </p:spPr>
        <p:txBody>
          <a:bodyPr>
            <a:normAutofit fontScale="77500" lnSpcReduction="20000"/>
          </a:bodyPr>
          <a:lstStyle/>
          <a:p>
            <a:pPr marL="36900" indent="0" algn="ctr">
              <a:buNone/>
            </a:pPr>
            <a:r>
              <a:rPr lang="en-US" dirty="0"/>
              <a:t>Negotiator “Do’s”</a:t>
            </a:r>
          </a:p>
          <a:p>
            <a:r>
              <a:rPr lang="en-US" dirty="0"/>
              <a:t>Have a Good Opening Statement – Be Empathetic</a:t>
            </a:r>
          </a:p>
          <a:p>
            <a:pPr lvl="1"/>
            <a:r>
              <a:rPr lang="en-US" dirty="0"/>
              <a:t>Tone Needs to Match Your Words </a:t>
            </a:r>
          </a:p>
          <a:p>
            <a:pPr lvl="1"/>
            <a:r>
              <a:rPr lang="en-US" dirty="0"/>
              <a:t>“Hello, My Name is Josh With the Crisis Team. I understand that things are incredibly difficult for you right now, and I’m here to </a:t>
            </a:r>
            <a:r>
              <a:rPr lang="en-US" u="sng" dirty="0"/>
              <a:t>Listen</a:t>
            </a:r>
            <a:r>
              <a:rPr lang="en-US" dirty="0"/>
              <a:t> Without Judgement…”</a:t>
            </a:r>
          </a:p>
          <a:p>
            <a:r>
              <a:rPr lang="en-US" dirty="0"/>
              <a:t>Active Listening</a:t>
            </a:r>
          </a:p>
          <a:p>
            <a:pPr lvl="2"/>
            <a:r>
              <a:rPr lang="en-US" dirty="0"/>
              <a:t>MOREPIES – Minimal Encourager, Open-Ended Questions, Reflection, Emotion Labelling, Paraphrasing, “I” Messages, Effective Pauses, Summarize</a:t>
            </a:r>
          </a:p>
          <a:p>
            <a:r>
              <a:rPr lang="en-US" dirty="0"/>
              <a:t>80/20 Ratio</a:t>
            </a:r>
          </a:p>
          <a:p>
            <a:r>
              <a:rPr lang="en-US" dirty="0"/>
              <a:t>Be Credible</a:t>
            </a:r>
          </a:p>
          <a:p>
            <a:pPr lvl="2"/>
            <a:r>
              <a:rPr lang="en-US" dirty="0"/>
              <a:t>“If you have to lie, lie smartly”</a:t>
            </a:r>
          </a:p>
          <a:p>
            <a:r>
              <a:rPr lang="en-US" dirty="0"/>
              <a:t>Pass Off Responsibility (Ask the Boss)</a:t>
            </a:r>
          </a:p>
          <a:p>
            <a:r>
              <a:rPr lang="en-US" dirty="0"/>
              <a:t>Be Flexible – Surrender Plan</a:t>
            </a:r>
          </a:p>
        </p:txBody>
      </p:sp>
    </p:spTree>
    <p:extLst>
      <p:ext uri="{BB962C8B-B14F-4D97-AF65-F5344CB8AC3E}">
        <p14:creationId xmlns:p14="http://schemas.microsoft.com/office/powerpoint/2010/main" val="8191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Techniques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424409"/>
            <a:ext cx="10515600" cy="4127305"/>
          </a:xfrm>
        </p:spPr>
        <p:txBody>
          <a:bodyPr>
            <a:normAutofit fontScale="92500"/>
          </a:bodyPr>
          <a:lstStyle/>
          <a:p>
            <a:pPr marL="36900" indent="0" algn="ctr">
              <a:buNone/>
            </a:pPr>
            <a:r>
              <a:rPr lang="en-US" dirty="0"/>
              <a:t>Negotiator “Don'ts”</a:t>
            </a:r>
          </a:p>
          <a:p>
            <a:r>
              <a:rPr lang="en-US" dirty="0"/>
              <a:t>Don’t Interrupt, Be Argumentative or Irritate the Subject</a:t>
            </a:r>
          </a:p>
          <a:p>
            <a:r>
              <a:rPr lang="en-US" dirty="0"/>
              <a:t>Don’t Make Assumptions – Ask!</a:t>
            </a:r>
          </a:p>
          <a:p>
            <a:r>
              <a:rPr lang="en-US" dirty="0"/>
              <a:t>Don’t be Authoritarian, be Defensive or Make Decisions for the Subject</a:t>
            </a:r>
          </a:p>
          <a:p>
            <a:r>
              <a:rPr lang="en-US" dirty="0"/>
              <a:t>Don’t Talk More Than the Subject</a:t>
            </a:r>
          </a:p>
          <a:p>
            <a:r>
              <a:rPr lang="en-US" dirty="0"/>
              <a:t>Don’t use Words Like “Hostages, Always/Never, Surrender, No, Calm Down, However, BUT, I know how you feel.”</a:t>
            </a:r>
          </a:p>
          <a:p>
            <a:r>
              <a:rPr lang="en-US" dirty="0"/>
              <a:t>Don’t Entertain Negotiating Drugs, Alcohol, Escape</a:t>
            </a:r>
          </a:p>
          <a:p>
            <a:pPr lvl="1"/>
            <a:r>
              <a:rPr lang="en-US" dirty="0"/>
              <a:t>Cigarettes? Rx Drugs?  </a:t>
            </a:r>
          </a:p>
        </p:txBody>
      </p:sp>
    </p:spTree>
    <p:extLst>
      <p:ext uri="{BB962C8B-B14F-4D97-AF65-F5344CB8AC3E}">
        <p14:creationId xmlns:p14="http://schemas.microsoft.com/office/powerpoint/2010/main" val="2123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Signs Of Progress</a:t>
            </a:r>
          </a:p>
        </p:txBody>
      </p:sp>
      <p:sp>
        <p:nvSpPr>
          <p:cNvPr id="3" name="Content Placeholder 2"/>
          <p:cNvSpPr>
            <a:spLocks noGrp="1"/>
          </p:cNvSpPr>
          <p:nvPr>
            <p:ph idx="1"/>
          </p:nvPr>
        </p:nvSpPr>
        <p:spPr/>
        <p:txBody>
          <a:bodyPr/>
          <a:lstStyle/>
          <a:p>
            <a:r>
              <a:rPr lang="en-US" dirty="0"/>
              <a:t>Less Violent Content</a:t>
            </a:r>
          </a:p>
          <a:p>
            <a:r>
              <a:rPr lang="en-US" dirty="0"/>
              <a:t>Subject Talks More Often and Longer</a:t>
            </a:r>
          </a:p>
          <a:p>
            <a:r>
              <a:rPr lang="en-US" dirty="0"/>
              <a:t>Subject Speaks as a Lower Speech and Volume</a:t>
            </a:r>
          </a:p>
          <a:p>
            <a:r>
              <a:rPr lang="en-US" dirty="0"/>
              <a:t>Subject Talks About Personal Issues</a:t>
            </a:r>
          </a:p>
          <a:p>
            <a:r>
              <a:rPr lang="en-US" dirty="0"/>
              <a:t>Deadlines Have Passed</a:t>
            </a:r>
          </a:p>
          <a:p>
            <a:r>
              <a:rPr lang="en-US" dirty="0"/>
              <a:t>No One Has Been Killed or Injured Since Contact with Negotiators</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33884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p:txBody>
          <a:bodyPr/>
          <a:lstStyle/>
          <a:p>
            <a:pPr marL="36900" indent="0" algn="ctr">
              <a:buNone/>
            </a:pPr>
            <a:r>
              <a:rPr lang="en-US" dirty="0"/>
              <a:t>The “Enterprise”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pic>
        <p:nvPicPr>
          <p:cNvPr id="28" name="Picture 27" descr="A blue truck in a warehouse">
            <a:extLst>
              <a:ext uri="{FF2B5EF4-FFF2-40B4-BE49-F238E27FC236}">
                <a16:creationId xmlns:a16="http://schemas.microsoft.com/office/drawing/2014/main" id="{6FCA3A8F-A61B-B91E-90E8-8815A3B198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653" y="2262277"/>
            <a:ext cx="5610045" cy="4207534"/>
          </a:xfrm>
          <a:prstGeom prst="rect">
            <a:avLst/>
          </a:prstGeom>
        </p:spPr>
      </p:pic>
    </p:spTree>
    <p:extLst>
      <p:ext uri="{BB962C8B-B14F-4D97-AF65-F5344CB8AC3E}">
        <p14:creationId xmlns:p14="http://schemas.microsoft.com/office/powerpoint/2010/main" val="23922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a:xfrm>
            <a:off x="838200" y="1537110"/>
            <a:ext cx="10515600" cy="4351338"/>
          </a:xfrm>
        </p:spPr>
        <p:txBody>
          <a:bodyPr/>
          <a:lstStyle/>
          <a:p>
            <a:pPr marL="36900" indent="0" algn="ctr">
              <a:buNone/>
            </a:pPr>
            <a:r>
              <a:rPr lang="en-US" dirty="0"/>
              <a:t>The “Enterprise”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9" name="Picture 8" descr="A room with a microwave and refrigerator&#10;&#10;Description automatically generated with medium confidence">
            <a:extLst>
              <a:ext uri="{FF2B5EF4-FFF2-40B4-BE49-F238E27FC236}">
                <a16:creationId xmlns:a16="http://schemas.microsoft.com/office/drawing/2014/main" id="{147A6C53-7DB2-F7A4-A4C6-32D1120411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250" y="2208245"/>
            <a:ext cx="4777273" cy="3582955"/>
          </a:xfrm>
          <a:prstGeom prst="rect">
            <a:avLst/>
          </a:prstGeom>
        </p:spPr>
      </p:pic>
      <p:pic>
        <p:nvPicPr>
          <p:cNvPr id="7" name="Picture 6" descr="A room with a door and chairs&#10;&#10;Description automatically generated with medium confidence">
            <a:extLst>
              <a:ext uri="{FF2B5EF4-FFF2-40B4-BE49-F238E27FC236}">
                <a16:creationId xmlns:a16="http://schemas.microsoft.com/office/drawing/2014/main" id="{A4B212FE-F636-4D5A-F775-9DA866308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07914" y="2572618"/>
            <a:ext cx="4058751" cy="3044063"/>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113354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a:xfrm>
            <a:off x="838200" y="1536274"/>
            <a:ext cx="10515600" cy="4351338"/>
          </a:xfrm>
        </p:spPr>
        <p:txBody>
          <a:bodyPr/>
          <a:lstStyle/>
          <a:p>
            <a:pPr marL="36900" indent="0" algn="ctr">
              <a:buNone/>
            </a:pPr>
            <a:r>
              <a:rPr lang="en-US" dirty="0"/>
              <a:t>The “Enterprise”</a:t>
            </a:r>
          </a:p>
        </p:txBody>
      </p:sp>
      <p:pic>
        <p:nvPicPr>
          <p:cNvPr id="8" name="Picture 7" descr="A room with a desk chair and a mirror&#10;&#10;Description automatically generated">
            <a:extLst>
              <a:ext uri="{FF2B5EF4-FFF2-40B4-BE49-F238E27FC236}">
                <a16:creationId xmlns:a16="http://schemas.microsoft.com/office/drawing/2014/main" id="{0DA1A0BD-683C-06DC-DF5A-25601774A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9512" y="2497113"/>
            <a:ext cx="4051714" cy="3038785"/>
          </a:xfrm>
          <a:prstGeom prst="rect">
            <a:avLst/>
          </a:prstGeom>
        </p:spPr>
      </p:pic>
      <p:pic>
        <p:nvPicPr>
          <p:cNvPr id="11" name="Picture 10" descr="A room with a white desk and chairs&#10;&#10;Description automatically generated">
            <a:extLst>
              <a:ext uri="{FF2B5EF4-FFF2-40B4-BE49-F238E27FC236}">
                <a16:creationId xmlns:a16="http://schemas.microsoft.com/office/drawing/2014/main" id="{906E076C-C3C3-6F05-25FD-771719282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70502" y="2404975"/>
            <a:ext cx="3314615" cy="2485961"/>
          </a:xfrm>
          <a:prstGeom prst="rect">
            <a:avLst/>
          </a:prstGeom>
        </p:spPr>
      </p:pic>
      <p:pic>
        <p:nvPicPr>
          <p:cNvPr id="14" name="Picture 13" descr="A white boardroom with a table and chairs&#10;&#10;Description automatically generated">
            <a:extLst>
              <a:ext uri="{FF2B5EF4-FFF2-40B4-BE49-F238E27FC236}">
                <a16:creationId xmlns:a16="http://schemas.microsoft.com/office/drawing/2014/main" id="{2468E48B-5784-E85E-E6B3-46B4A9766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857" y="1990648"/>
            <a:ext cx="4393166" cy="329487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161229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p:txBody>
          <a:bodyPr/>
          <a:lstStyle/>
          <a:p>
            <a:pPr marL="36900" indent="0" algn="ctr">
              <a:buNone/>
            </a:pPr>
            <a:r>
              <a:rPr lang="en-US" dirty="0"/>
              <a:t>The “Ambulance”</a:t>
            </a:r>
          </a:p>
        </p:txBody>
      </p:sp>
      <p:pic>
        <p:nvPicPr>
          <p:cNvPr id="7" name="Picture 6" descr="A blue ambulance parked on the side of a road&#10;&#10;Description automatically generated">
            <a:extLst>
              <a:ext uri="{FF2B5EF4-FFF2-40B4-BE49-F238E27FC236}">
                <a16:creationId xmlns:a16="http://schemas.microsoft.com/office/drawing/2014/main" id="{DE35D67C-8052-080F-0C0B-3FCFDBA361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1" y="2380843"/>
            <a:ext cx="3956649" cy="2967487"/>
          </a:xfrm>
          <a:prstGeom prst="rect">
            <a:avLst/>
          </a:prstGeom>
        </p:spPr>
      </p:pic>
      <p:pic>
        <p:nvPicPr>
          <p:cNvPr id="9" name="Picture 8" descr="A view of a vehicle from the inside&#10;&#10;Description automatically generated with medium confidence">
            <a:extLst>
              <a:ext uri="{FF2B5EF4-FFF2-40B4-BE49-F238E27FC236}">
                <a16:creationId xmlns:a16="http://schemas.microsoft.com/office/drawing/2014/main" id="{25207BDF-5638-CF69-B43E-7AAA39E0B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87436" y="2794252"/>
            <a:ext cx="3307268" cy="2480451"/>
          </a:xfrm>
          <a:prstGeom prst="rect">
            <a:avLst/>
          </a:prstGeom>
        </p:spPr>
      </p:pic>
      <p:pic>
        <p:nvPicPr>
          <p:cNvPr id="11" name="Picture 10" descr="A view from the back of a bus&#10;&#10;Description automatically generated">
            <a:extLst>
              <a:ext uri="{FF2B5EF4-FFF2-40B4-BE49-F238E27FC236}">
                <a16:creationId xmlns:a16="http://schemas.microsoft.com/office/drawing/2014/main" id="{5089A267-B0D0-5812-6FAA-F8C0CCF73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20" y="2380843"/>
            <a:ext cx="3804559" cy="2853419"/>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spTree>
    <p:extLst>
      <p:ext uri="{BB962C8B-B14F-4D97-AF65-F5344CB8AC3E}">
        <p14:creationId xmlns:p14="http://schemas.microsoft.com/office/powerpoint/2010/main" val="282179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a:xfrm>
            <a:off x="838200" y="1461734"/>
            <a:ext cx="10515600" cy="4351338"/>
          </a:xfrm>
        </p:spPr>
        <p:txBody>
          <a:bodyPr>
            <a:normAutofit/>
          </a:bodyPr>
          <a:lstStyle/>
          <a:p>
            <a:pPr marL="36900" indent="0" algn="ctr">
              <a:buNone/>
            </a:pPr>
            <a:r>
              <a:rPr lang="en-US" dirty="0"/>
              <a:t>Long Range Acoustic Device (LRAD)</a:t>
            </a:r>
          </a:p>
          <a:p>
            <a:r>
              <a:rPr lang="en-US" dirty="0"/>
              <a:t>LRAD developed for use by the US Navy. Their military function is to alert and communicate with approaching ships, and to repel potential attackers attempting to sabotage or pirate US Navy vessels.</a:t>
            </a:r>
          </a:p>
          <a:p>
            <a:r>
              <a:rPr lang="en-US" dirty="0"/>
              <a:t>Volume – Clarity – </a:t>
            </a:r>
            <a:r>
              <a:rPr lang="en-US" u="sng" dirty="0"/>
              <a:t>Focus</a:t>
            </a:r>
            <a:r>
              <a:rPr lang="en-US" dirty="0"/>
              <a:t> – Range</a:t>
            </a:r>
          </a:p>
          <a:p>
            <a:r>
              <a:rPr lang="en-US" dirty="0"/>
              <a:t>“Alert” Feature</a:t>
            </a:r>
          </a:p>
          <a:p>
            <a:r>
              <a:rPr lang="en-US" dirty="0"/>
              <a:t>1500+ meter range (.9 Miles)</a:t>
            </a:r>
          </a:p>
          <a:p>
            <a:r>
              <a:rPr lang="en-US" dirty="0"/>
              <a:t>Loudspeaker: Lightbulb :: LRAD : Flashlight</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7" name="Picture 6" descr="A metal chair on a concrete surface&#10;&#10;Description automatically generated with medium confidence">
            <a:extLst>
              <a:ext uri="{FF2B5EF4-FFF2-40B4-BE49-F238E27FC236}">
                <a16:creationId xmlns:a16="http://schemas.microsoft.com/office/drawing/2014/main" id="{A535B371-CA4F-8106-7570-562CD255F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57091" y="3799157"/>
            <a:ext cx="2961256" cy="222094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30854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Presentation Goal</a:t>
            </a:r>
          </a:p>
        </p:txBody>
      </p:sp>
      <p:sp>
        <p:nvSpPr>
          <p:cNvPr id="3" name="Content Placeholder 2"/>
          <p:cNvSpPr>
            <a:spLocks noGrp="1"/>
          </p:cNvSpPr>
          <p:nvPr>
            <p:ph idx="1"/>
          </p:nvPr>
        </p:nvSpPr>
        <p:spPr/>
        <p:txBody>
          <a:bodyPr>
            <a:normAutofit/>
          </a:bodyPr>
          <a:lstStyle/>
          <a:p>
            <a:r>
              <a:rPr lang="en-US" dirty="0"/>
              <a:t>Provide the Audience with Familiarization to BCERT Tactics, Techniques and Procedures</a:t>
            </a:r>
          </a:p>
          <a:p>
            <a:r>
              <a:rPr lang="en-US" dirty="0"/>
              <a:t>Distinguish Between CNT and CIT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3114163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p:txBody>
          <a:bodyPr/>
          <a:lstStyle/>
          <a:p>
            <a:pPr marL="36900" indent="0" algn="ctr">
              <a:buNone/>
            </a:pPr>
            <a:r>
              <a:rPr lang="en-US" dirty="0"/>
              <a:t>LETS Application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pic>
        <p:nvPicPr>
          <p:cNvPr id="10" name="Online Media 9" title="LETS Respond - The end-to-end solution for crisis response">
            <a:hlinkClick r:id="" action="ppaction://media"/>
            <a:extLst>
              <a:ext uri="{FF2B5EF4-FFF2-40B4-BE49-F238E27FC236}">
                <a16:creationId xmlns:a16="http://schemas.microsoft.com/office/drawing/2014/main" id="{098CB1DA-A92A-4C76-9FE4-C6726E37AEDF}"/>
              </a:ext>
            </a:extLst>
          </p:cNvPr>
          <p:cNvPicPr>
            <a:picLocks noRot="1" noChangeAspect="1"/>
          </p:cNvPicPr>
          <p:nvPr>
            <a:videoFile r:link="rId1"/>
          </p:nvPr>
        </p:nvPicPr>
        <p:blipFill>
          <a:blip r:embed="rId6"/>
          <a:stretch>
            <a:fillRect/>
          </a:stretch>
        </p:blipFill>
        <p:spPr>
          <a:xfrm>
            <a:off x="2752530" y="2537509"/>
            <a:ext cx="6102024" cy="3447652"/>
          </a:xfrm>
          <a:prstGeom prst="rect">
            <a:avLst/>
          </a:prstGeom>
        </p:spPr>
      </p:pic>
    </p:spTree>
    <p:extLst>
      <p:ext uri="{BB962C8B-B14F-4D97-AF65-F5344CB8AC3E}">
        <p14:creationId xmlns:p14="http://schemas.microsoft.com/office/powerpoint/2010/main" val="24548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6" name="Content Placeholder 2">
            <a:extLst>
              <a:ext uri="{FF2B5EF4-FFF2-40B4-BE49-F238E27FC236}">
                <a16:creationId xmlns:a16="http://schemas.microsoft.com/office/drawing/2014/main" id="{E7A422BC-04A9-A55A-E285-C68354EC7BCB}"/>
              </a:ext>
            </a:extLst>
          </p:cNvPr>
          <p:cNvSpPr>
            <a:spLocks noGrp="1"/>
          </p:cNvSpPr>
          <p:nvPr>
            <p:ph idx="1"/>
          </p:nvPr>
        </p:nvSpPr>
        <p:spPr/>
        <p:txBody>
          <a:bodyPr/>
          <a:lstStyle/>
          <a:p>
            <a:pPr marL="36900" indent="0" algn="ctr">
              <a:buNone/>
            </a:pPr>
            <a:r>
              <a:rPr lang="en-US" dirty="0"/>
              <a:t>LETS Application</a:t>
            </a:r>
          </a:p>
          <a:p>
            <a:r>
              <a:rPr lang="en-US" dirty="0"/>
              <a:t>Recorded Phone Calls</a:t>
            </a:r>
          </a:p>
          <a:p>
            <a:r>
              <a:rPr lang="en-US" dirty="0"/>
              <a:t>Text Messages</a:t>
            </a:r>
          </a:p>
          <a:p>
            <a:r>
              <a:rPr lang="en-US" dirty="0"/>
              <a:t>Others Can Monitor Negotiations</a:t>
            </a:r>
          </a:p>
          <a:p>
            <a:r>
              <a:rPr lang="en-US" dirty="0"/>
              <a:t>Throw Phone</a:t>
            </a:r>
          </a:p>
          <a:p>
            <a:r>
              <a:rPr lang="en-US" dirty="0"/>
              <a:t>Live Audio and Video</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4291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Specialized Equipment</a:t>
            </a:r>
          </a:p>
        </p:txBody>
      </p:sp>
      <p:sp>
        <p:nvSpPr>
          <p:cNvPr id="3" name="Content Placeholder 2"/>
          <p:cNvSpPr>
            <a:spLocks noGrp="1"/>
          </p:cNvSpPr>
          <p:nvPr>
            <p:ph idx="1"/>
          </p:nvPr>
        </p:nvSpPr>
        <p:spPr/>
        <p:txBody>
          <a:bodyPr/>
          <a:lstStyle/>
          <a:p>
            <a:pPr marL="36900" indent="0" algn="ctr">
              <a:buNone/>
            </a:pPr>
            <a:r>
              <a:rPr lang="en-US" dirty="0"/>
              <a:t>Traditional Throw Phone</a:t>
            </a:r>
          </a:p>
          <a:p>
            <a:r>
              <a:rPr lang="en-US" dirty="0"/>
              <a:t>Phasing Out</a:t>
            </a:r>
          </a:p>
          <a:p>
            <a:r>
              <a:rPr lang="en-US" dirty="0"/>
              <a:t>Requires Tactical To Deliver Corded Pelican Cases</a:t>
            </a:r>
          </a:p>
          <a:p>
            <a:r>
              <a:rPr lang="en-US" dirty="0"/>
              <a:t>Can Only Negotiate as Far as Cables Allow</a:t>
            </a:r>
          </a:p>
          <a:p>
            <a:r>
              <a:rPr lang="en-US" dirty="0"/>
              <a:t>Does Not Require Cell Signal</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pic>
        <p:nvPicPr>
          <p:cNvPr id="1026" name="Picture 2" descr="SWAT negotations/throw phone training">
            <a:extLst>
              <a:ext uri="{FF2B5EF4-FFF2-40B4-BE49-F238E27FC236}">
                <a16:creationId xmlns:a16="http://schemas.microsoft.com/office/drawing/2014/main" id="{0CAA3E74-8890-6E99-54C4-AA6407D39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412" y="320211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ice Hostage Negotiations - Behind the Scenes">
            <a:extLst>
              <a:ext uri="{FF2B5EF4-FFF2-40B4-BE49-F238E27FC236}">
                <a16:creationId xmlns:a16="http://schemas.microsoft.com/office/drawing/2014/main" id="{53324824-A47F-454E-B67B-B88646749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879" y="4054475"/>
            <a:ext cx="28575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0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dirty="0"/>
              <a:t>Case Study</a:t>
            </a:r>
          </a:p>
        </p:txBody>
      </p:sp>
      <p:sp>
        <p:nvSpPr>
          <p:cNvPr id="3" name="Content Placeholder 2"/>
          <p:cNvSpPr>
            <a:spLocks noGrp="1"/>
          </p:cNvSpPr>
          <p:nvPr>
            <p:ph idx="1"/>
          </p:nvPr>
        </p:nvSpPr>
        <p:spPr/>
        <p:txBody>
          <a:bodyPr/>
          <a:lstStyle/>
          <a:p>
            <a:r>
              <a:rPr lang="en-US" dirty="0"/>
              <a:t>West Lawn call where Forry talked the subject into a tactical resolution?</a:t>
            </a:r>
          </a:p>
          <a:p>
            <a:r>
              <a:rPr lang="en-US" dirty="0"/>
              <a:t>Womelsdorf Incident where patrol had a very tight perimeter</a:t>
            </a:r>
          </a:p>
          <a:p>
            <a:r>
              <a:rPr lang="en-US" dirty="0"/>
              <a:t>Recent West Reading Class 4 Call</a:t>
            </a:r>
          </a:p>
          <a:p>
            <a:endParaRPr lang="en-US" dirty="0"/>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313964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Difference Between CNT and CIT</a:t>
            </a:r>
          </a:p>
        </p:txBody>
      </p:sp>
      <p:sp>
        <p:nvSpPr>
          <p:cNvPr id="3" name="Content Placeholder 2"/>
          <p:cNvSpPr>
            <a:spLocks noGrp="1"/>
          </p:cNvSpPr>
          <p:nvPr>
            <p:ph idx="1"/>
          </p:nvPr>
        </p:nvSpPr>
        <p:spPr/>
        <p:txBody>
          <a:bodyPr>
            <a:normAutofit/>
          </a:bodyPr>
          <a:lstStyle/>
          <a:p>
            <a:r>
              <a:rPr lang="en-US" dirty="0"/>
              <a:t>CIT is a Great Foundation for CNT</a:t>
            </a:r>
          </a:p>
          <a:p>
            <a:r>
              <a:rPr lang="en-US" dirty="0"/>
              <a:t>Typically speaking, CIT is Geared for the Initial Officer Dealing Face-to-Face with a Person in Crisis</a:t>
            </a:r>
          </a:p>
          <a:p>
            <a:r>
              <a:rPr lang="en-US" dirty="0"/>
              <a:t>CNT is Geared for Hostage and Barricade scenarios</a:t>
            </a:r>
          </a:p>
          <a:p>
            <a:pPr lvl="1"/>
            <a:r>
              <a:rPr lang="en-US" dirty="0"/>
              <a:t>Team Brings a lot of Resources</a:t>
            </a:r>
          </a:p>
          <a:p>
            <a:pPr lvl="1"/>
            <a:r>
              <a:rPr lang="en-US" dirty="0"/>
              <a:t>Alleviates Home Department Depleting Resources</a:t>
            </a:r>
          </a:p>
          <a:p>
            <a:r>
              <a:rPr lang="en-US" dirty="0"/>
              <a:t>Common for CNT to </a:t>
            </a:r>
            <a:r>
              <a:rPr lang="en-US" u="sng" dirty="0"/>
              <a:t>Coach</a:t>
            </a:r>
            <a:r>
              <a:rPr lang="en-US" dirty="0"/>
              <a:t> Officer Already On Scene</a:t>
            </a:r>
          </a:p>
          <a:p>
            <a:pPr lvl="1"/>
            <a:r>
              <a:rPr lang="en-US" dirty="0"/>
              <a:t>When it’s Time, Smooth Transition/Introduction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1818227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Ross V Town of Austin, Indiana</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825625"/>
            <a:ext cx="10515600" cy="4071322"/>
          </a:xfrm>
        </p:spPr>
        <p:txBody>
          <a:bodyPr>
            <a:normAutofit fontScale="92500" lnSpcReduction="10000"/>
          </a:bodyPr>
          <a:lstStyle/>
          <a:p>
            <a:r>
              <a:rPr lang="en-US" dirty="0"/>
              <a:t>Greg Miller fled the scene after he attempted to shoot his estranged wife outside an Elementary School with a shotgun</a:t>
            </a:r>
          </a:p>
          <a:p>
            <a:r>
              <a:rPr lang="en-US" dirty="0"/>
              <a:t>He ran into a nearby liquor store and took Ken Ross Hostage</a:t>
            </a:r>
          </a:p>
          <a:p>
            <a:r>
              <a:rPr lang="en-US" dirty="0"/>
              <a:t>Miller said he would release Ross only if permitted to speak with his wife (Ross was already dead unbeknownst to police)</a:t>
            </a:r>
          </a:p>
          <a:p>
            <a:r>
              <a:rPr lang="en-US" dirty="0"/>
              <a:t>No member had received training in tactical combat weapons use or hostage negotiations.</a:t>
            </a:r>
          </a:p>
          <a:p>
            <a:r>
              <a:rPr lang="en-US" dirty="0"/>
              <a:t>A Captain authorized the call</a:t>
            </a:r>
          </a:p>
          <a:p>
            <a:r>
              <a:rPr lang="en-US" dirty="0">
                <a:effectLst/>
              </a:rPr>
              <a:t>Once connected, Miller's heated conversation with his wife ended abruptly with a single gunshot</a:t>
            </a:r>
            <a:endParaRPr lang="en-US" dirty="0"/>
          </a:p>
        </p:txBody>
      </p:sp>
    </p:spTree>
    <p:extLst>
      <p:ext uri="{BB962C8B-B14F-4D97-AF65-F5344CB8AC3E}">
        <p14:creationId xmlns:p14="http://schemas.microsoft.com/office/powerpoint/2010/main" val="33758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Downs vs. United States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825625"/>
            <a:ext cx="10515600" cy="3772742"/>
          </a:xfrm>
        </p:spPr>
        <p:txBody>
          <a:bodyPr>
            <a:normAutofit fontScale="92500" lnSpcReduction="10000"/>
          </a:bodyPr>
          <a:lstStyle/>
          <a:p>
            <a:r>
              <a:rPr lang="en-US" dirty="0"/>
              <a:t>Case laid the legal foundation for hostage negotiation techniques in the United States.</a:t>
            </a:r>
          </a:p>
          <a:p>
            <a:r>
              <a:rPr lang="en-US" dirty="0"/>
              <a:t>The court concluded that “a reasonable attempt at negotiations must be made prior  to a tactical intervention.”</a:t>
            </a:r>
          </a:p>
          <a:p>
            <a:r>
              <a:rPr lang="en-US" dirty="0"/>
              <a:t>The degree to which law-enforcement officers will be excused for errors in judgment in emergency situations is “qualified by training and experience that they have or can be expected to have, in coping with the danger or emergency with which confronted.”</a:t>
            </a:r>
          </a:p>
          <a:p>
            <a:r>
              <a:rPr lang="en-US" dirty="0"/>
              <a:t>Bottom Line: If you have a SWAT team, they must be accompanied by CNT. They should not exist without the other.</a:t>
            </a:r>
          </a:p>
          <a:p>
            <a:endParaRPr lang="en-US" dirty="0"/>
          </a:p>
        </p:txBody>
      </p:sp>
    </p:spTree>
    <p:extLst>
      <p:ext uri="{BB962C8B-B14F-4D97-AF65-F5344CB8AC3E}">
        <p14:creationId xmlns:p14="http://schemas.microsoft.com/office/powerpoint/2010/main" val="34523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Exception to Downs vs. United States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a:xfrm>
            <a:off x="838200" y="1629680"/>
            <a:ext cx="10515600" cy="4351338"/>
          </a:xfrm>
        </p:spPr>
        <p:txBody>
          <a:bodyPr>
            <a:normAutofit/>
          </a:bodyPr>
          <a:lstStyle/>
          <a:p>
            <a:r>
              <a:rPr lang="en-US" dirty="0"/>
              <a:t>Occasionally, BCERT commander will authorize partial deployment of CNT for non-criminal subjects:</a:t>
            </a:r>
          </a:p>
          <a:p>
            <a:pPr lvl="1"/>
            <a:r>
              <a:rPr lang="en-US" dirty="0"/>
              <a:t>Single Barricaded Suicidal Subject with no Firearms</a:t>
            </a:r>
          </a:p>
          <a:p>
            <a:pPr lvl="1"/>
            <a:r>
              <a:rPr lang="en-US" dirty="0"/>
              <a:t>Jumpers</a:t>
            </a:r>
          </a:p>
          <a:p>
            <a:r>
              <a:rPr lang="en-US" dirty="0"/>
              <a:t>Patrol or QRF Would be Responsible for Holding Perimeters and Scene Security</a:t>
            </a:r>
          </a:p>
          <a:p>
            <a:r>
              <a:rPr lang="en-US" dirty="0"/>
              <a:t>4 CNT Negotiators Respond</a:t>
            </a:r>
          </a:p>
          <a:p>
            <a:r>
              <a:rPr lang="en-US" dirty="0"/>
              <a:t>Requesting These Resources is the Same as Full-Team Activation</a:t>
            </a:r>
          </a:p>
          <a:p>
            <a:pPr lvl="1"/>
            <a:r>
              <a:rPr lang="en-US" dirty="0"/>
              <a:t>BCERT Commander Makes Determination</a:t>
            </a:r>
          </a:p>
          <a:p>
            <a:endParaRPr lang="en-US" dirty="0"/>
          </a:p>
          <a:p>
            <a:pPr marL="450000" lvl="1" indent="0">
              <a:buNone/>
            </a:pPr>
            <a:endParaRPr lang="en-US" dirty="0"/>
          </a:p>
          <a:p>
            <a:endParaRPr lang="en-US" dirty="0"/>
          </a:p>
        </p:txBody>
      </p:sp>
    </p:spTree>
    <p:extLst>
      <p:ext uri="{BB962C8B-B14F-4D97-AF65-F5344CB8AC3E}">
        <p14:creationId xmlns:p14="http://schemas.microsoft.com/office/powerpoint/2010/main" val="20144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Questions – Comments - Concerns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3" name="Picture 2">
            <a:extLst>
              <a:ext uri="{FF2B5EF4-FFF2-40B4-BE49-F238E27FC236}">
                <a16:creationId xmlns:a16="http://schemas.microsoft.com/office/drawing/2014/main" id="{CED3D8C3-6868-BACB-74FD-C136B3D5574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5095929" y="2689857"/>
            <a:ext cx="1989494" cy="1754734"/>
          </a:xfrm>
          <a:prstGeom prst="rect">
            <a:avLst/>
          </a:prstGeom>
        </p:spPr>
      </p:pic>
    </p:spTree>
    <p:extLst>
      <p:ext uri="{BB962C8B-B14F-4D97-AF65-F5344CB8AC3E}">
        <p14:creationId xmlns:p14="http://schemas.microsoft.com/office/powerpoint/2010/main" val="168716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Agenda</a:t>
            </a:r>
          </a:p>
        </p:txBody>
      </p:sp>
      <p:sp>
        <p:nvSpPr>
          <p:cNvPr id="3" name="Content Placeholder 2"/>
          <p:cNvSpPr>
            <a:spLocks noGrp="1"/>
          </p:cNvSpPr>
          <p:nvPr>
            <p:ph idx="1"/>
          </p:nvPr>
        </p:nvSpPr>
        <p:spPr>
          <a:xfrm>
            <a:off x="838200" y="1825625"/>
            <a:ext cx="10515600" cy="3455502"/>
          </a:xfrm>
        </p:spPr>
        <p:txBody>
          <a:bodyPr>
            <a:normAutofit fontScale="92500" lnSpcReduction="20000"/>
          </a:bodyPr>
          <a:lstStyle/>
          <a:p>
            <a:r>
              <a:rPr lang="en-US" dirty="0"/>
              <a:t>Structure</a:t>
            </a:r>
          </a:p>
          <a:p>
            <a:r>
              <a:rPr lang="en-US" dirty="0"/>
              <a:t>Training Requirements</a:t>
            </a:r>
          </a:p>
          <a:p>
            <a:r>
              <a:rPr lang="en-US" dirty="0"/>
              <a:t>Overview</a:t>
            </a:r>
          </a:p>
          <a:p>
            <a:r>
              <a:rPr lang="en-US" dirty="0"/>
              <a:t>Review Equipment</a:t>
            </a:r>
          </a:p>
          <a:p>
            <a:r>
              <a:rPr lang="en-US" dirty="0"/>
              <a:t>Activation Process</a:t>
            </a:r>
          </a:p>
          <a:p>
            <a:r>
              <a:rPr lang="en-US" dirty="0"/>
              <a:t>Negotiator Roles</a:t>
            </a:r>
          </a:p>
          <a:p>
            <a:r>
              <a:rPr lang="en-US" dirty="0"/>
              <a:t>Techniques</a:t>
            </a:r>
          </a:p>
          <a:p>
            <a:r>
              <a:rPr lang="en-US" dirty="0"/>
              <a:t>Case Law</a:t>
            </a:r>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9034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BCERT Structure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12" name="Rounded Rectangle 11"/>
          <p:cNvSpPr/>
          <p:nvPr/>
        </p:nvSpPr>
        <p:spPr>
          <a:xfrm>
            <a:off x="5353723" y="2461414"/>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Commander</a:t>
            </a:r>
          </a:p>
        </p:txBody>
      </p:sp>
      <p:sp>
        <p:nvSpPr>
          <p:cNvPr id="13" name="Rounded Rectangle 12"/>
          <p:cNvSpPr/>
          <p:nvPr/>
        </p:nvSpPr>
        <p:spPr>
          <a:xfrm>
            <a:off x="4416938" y="3988865"/>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TAC Team Leader</a:t>
            </a:r>
          </a:p>
        </p:txBody>
      </p:sp>
      <p:sp>
        <p:nvSpPr>
          <p:cNvPr id="14" name="Rounded Rectangle 13"/>
          <p:cNvSpPr/>
          <p:nvPr/>
        </p:nvSpPr>
        <p:spPr>
          <a:xfrm>
            <a:off x="6179236" y="3988865"/>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CNT Team Leader</a:t>
            </a:r>
          </a:p>
        </p:txBody>
      </p:sp>
      <p:sp>
        <p:nvSpPr>
          <p:cNvPr id="15" name="Rounded Rectangle 14"/>
          <p:cNvSpPr/>
          <p:nvPr/>
        </p:nvSpPr>
        <p:spPr>
          <a:xfrm>
            <a:off x="6179236" y="4749168"/>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Asst. Team Leaders</a:t>
            </a:r>
          </a:p>
        </p:txBody>
      </p:sp>
      <p:sp>
        <p:nvSpPr>
          <p:cNvPr id="16" name="Rounded Rectangle 15"/>
          <p:cNvSpPr/>
          <p:nvPr/>
        </p:nvSpPr>
        <p:spPr>
          <a:xfrm>
            <a:off x="6179236" y="550771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Negotiators</a:t>
            </a:r>
          </a:p>
        </p:txBody>
      </p:sp>
      <p:sp>
        <p:nvSpPr>
          <p:cNvPr id="18" name="Rounded Rectangle 17"/>
          <p:cNvSpPr/>
          <p:nvPr/>
        </p:nvSpPr>
        <p:spPr>
          <a:xfrm>
            <a:off x="4416938" y="550771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Operators</a:t>
            </a:r>
          </a:p>
        </p:txBody>
      </p:sp>
      <p:sp>
        <p:nvSpPr>
          <p:cNvPr id="19" name="Rounded Rectangle 18"/>
          <p:cNvSpPr/>
          <p:nvPr/>
        </p:nvSpPr>
        <p:spPr>
          <a:xfrm>
            <a:off x="4416938" y="4749168"/>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Asst. Team Leaders</a:t>
            </a:r>
          </a:p>
        </p:txBody>
      </p:sp>
      <p:sp>
        <p:nvSpPr>
          <p:cNvPr id="22" name="Rounded Rectangle 21"/>
          <p:cNvSpPr/>
          <p:nvPr/>
        </p:nvSpPr>
        <p:spPr>
          <a:xfrm>
            <a:off x="5353723" y="1695451"/>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of Chiefs</a:t>
            </a:r>
          </a:p>
        </p:txBody>
      </p:sp>
      <p:sp>
        <p:nvSpPr>
          <p:cNvPr id="23" name="Rounded Rectangle 22"/>
          <p:cNvSpPr/>
          <p:nvPr/>
        </p:nvSpPr>
        <p:spPr>
          <a:xfrm>
            <a:off x="5353723" y="3227377"/>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Deputy Commander</a:t>
            </a:r>
          </a:p>
        </p:txBody>
      </p:sp>
    </p:spTree>
    <p:extLst>
      <p:ext uri="{BB962C8B-B14F-4D97-AF65-F5344CB8AC3E}">
        <p14:creationId xmlns:p14="http://schemas.microsoft.com/office/powerpoint/2010/main" val="406436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Crisis Negotiator Structure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6" name="Rounded Rectangle 5"/>
          <p:cNvSpPr/>
          <p:nvPr/>
        </p:nvSpPr>
        <p:spPr>
          <a:xfrm>
            <a:off x="5071090" y="194093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CNT Team Leader</a:t>
            </a:r>
          </a:p>
        </p:txBody>
      </p:sp>
      <p:sp>
        <p:nvSpPr>
          <p:cNvPr id="8" name="Rounded Rectangle 7"/>
          <p:cNvSpPr/>
          <p:nvPr/>
        </p:nvSpPr>
        <p:spPr>
          <a:xfrm>
            <a:off x="2347395" y="284214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Asst.Team</a:t>
            </a:r>
            <a:r>
              <a:rPr lang="en-US" dirty="0"/>
              <a:t> Leader</a:t>
            </a:r>
          </a:p>
        </p:txBody>
      </p:sp>
      <p:sp>
        <p:nvSpPr>
          <p:cNvPr id="9" name="Rounded Rectangle 8"/>
          <p:cNvSpPr/>
          <p:nvPr/>
        </p:nvSpPr>
        <p:spPr>
          <a:xfrm>
            <a:off x="4248130" y="2825835"/>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Asst. Team Leader</a:t>
            </a:r>
          </a:p>
        </p:txBody>
      </p:sp>
      <p:sp>
        <p:nvSpPr>
          <p:cNvPr id="10" name="Rounded Rectangle 9"/>
          <p:cNvSpPr/>
          <p:nvPr/>
        </p:nvSpPr>
        <p:spPr>
          <a:xfrm>
            <a:off x="6148865" y="2842144"/>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Asst. Team Leader</a:t>
            </a:r>
          </a:p>
        </p:txBody>
      </p:sp>
      <p:sp>
        <p:nvSpPr>
          <p:cNvPr id="11" name="Rounded Rectangle 10"/>
          <p:cNvSpPr/>
          <p:nvPr/>
        </p:nvSpPr>
        <p:spPr>
          <a:xfrm>
            <a:off x="8049600" y="284214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Asst. Team Leader</a:t>
            </a:r>
          </a:p>
        </p:txBody>
      </p:sp>
      <p:sp>
        <p:nvSpPr>
          <p:cNvPr id="12" name="Rounded Rectangle 11"/>
          <p:cNvSpPr/>
          <p:nvPr/>
        </p:nvSpPr>
        <p:spPr>
          <a:xfrm>
            <a:off x="5071090" y="3743353"/>
            <a:ext cx="1473906" cy="540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 Negotiators</a:t>
            </a:r>
          </a:p>
        </p:txBody>
      </p:sp>
    </p:spTree>
    <p:extLst>
      <p:ext uri="{BB962C8B-B14F-4D97-AF65-F5344CB8AC3E}">
        <p14:creationId xmlns:p14="http://schemas.microsoft.com/office/powerpoint/2010/main" val="220647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CNT Training Requirements</a:t>
            </a:r>
          </a:p>
        </p:txBody>
      </p:sp>
      <p:sp>
        <p:nvSpPr>
          <p:cNvPr id="13" name="Rectangle 12"/>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196" y="2181774"/>
            <a:ext cx="2788270" cy="2494452"/>
          </a:xfrm>
          <a:prstGeom prst="rect">
            <a:avLst/>
          </a:prstGeom>
        </p:spPr>
      </p:pic>
      <p:sp>
        <p:nvSpPr>
          <p:cNvPr id="3" name="Content Placeholder 2"/>
          <p:cNvSpPr>
            <a:spLocks noGrp="1"/>
          </p:cNvSpPr>
          <p:nvPr>
            <p:ph idx="1"/>
          </p:nvPr>
        </p:nvSpPr>
        <p:spPr>
          <a:xfrm>
            <a:off x="838200" y="1825624"/>
            <a:ext cx="10125269" cy="3800735"/>
          </a:xfrm>
        </p:spPr>
        <p:txBody>
          <a:bodyPr>
            <a:normAutofit fontScale="85000" lnSpcReduction="10000"/>
          </a:bodyPr>
          <a:lstStyle/>
          <a:p>
            <a:r>
              <a:rPr lang="en-US" dirty="0"/>
              <a:t>Hostage Negotiations and Crisis Intervention Phase I and II</a:t>
            </a:r>
          </a:p>
          <a:p>
            <a:pPr lvl="1"/>
            <a:r>
              <a:rPr lang="en-US" dirty="0"/>
              <a:t>40 Hour Course</a:t>
            </a:r>
          </a:p>
          <a:p>
            <a:pPr lvl="1"/>
            <a:r>
              <a:rPr lang="en-US" dirty="0"/>
              <a:t>Instructor: Retired NYPD Lieutenant Jack Cambria</a:t>
            </a:r>
          </a:p>
          <a:p>
            <a:r>
              <a:rPr lang="en-US" dirty="0"/>
              <a:t>Hostage Negotiations and Crisis Intervention Phase III</a:t>
            </a:r>
          </a:p>
          <a:p>
            <a:pPr lvl="1"/>
            <a:r>
              <a:rPr lang="en-US" dirty="0"/>
              <a:t>40 Hour Course</a:t>
            </a:r>
          </a:p>
          <a:p>
            <a:r>
              <a:rPr lang="en-US" dirty="0"/>
              <a:t>Monthly Trainings and Annual Conference in Baltimore</a:t>
            </a:r>
          </a:p>
          <a:p>
            <a:r>
              <a:rPr lang="en-US" dirty="0"/>
              <a:t>Annual Joint Field Training Exercise with Allentown PD CNT</a:t>
            </a:r>
          </a:p>
          <a:p>
            <a:r>
              <a:rPr lang="en-US" dirty="0"/>
              <a:t>Annual Field Training Exercise with Tactical at the Range</a:t>
            </a:r>
          </a:p>
          <a:p>
            <a:r>
              <a:rPr lang="en-US" dirty="0"/>
              <a:t>Useful, but not required training includes</a:t>
            </a:r>
          </a:p>
          <a:p>
            <a:pPr lvl="1"/>
            <a:r>
              <a:rPr lang="en-US" dirty="0"/>
              <a:t>CIT, Electronic Surveillance Class A Certification (Wiretap), De-escalation Training, etc.</a:t>
            </a:r>
          </a:p>
        </p:txBody>
      </p:sp>
    </p:spTree>
    <p:extLst>
      <p:ext uri="{BB962C8B-B14F-4D97-AF65-F5344CB8AC3E}">
        <p14:creationId xmlns:p14="http://schemas.microsoft.com/office/powerpoint/2010/main" val="25974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Crisis Negotiators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3" name="Content Placeholder 2"/>
          <p:cNvSpPr>
            <a:spLocks noGrp="1"/>
          </p:cNvSpPr>
          <p:nvPr>
            <p:ph idx="1"/>
          </p:nvPr>
        </p:nvSpPr>
        <p:spPr/>
        <p:txBody>
          <a:bodyPr>
            <a:normAutofit/>
          </a:bodyPr>
          <a:lstStyle/>
          <a:p>
            <a:r>
              <a:rPr lang="en-US" dirty="0"/>
              <a:t>Who We Are</a:t>
            </a:r>
          </a:p>
          <a:p>
            <a:pPr lvl="1"/>
            <a:r>
              <a:rPr lang="en-US" dirty="0"/>
              <a:t>Amity, Bern, Muhlenberg, Berks Co., Exeter, West Reading, Reading, Spring, Wyomissing</a:t>
            </a:r>
          </a:p>
          <a:p>
            <a:r>
              <a:rPr lang="en-US" dirty="0"/>
              <a:t>What We Do</a:t>
            </a:r>
          </a:p>
          <a:p>
            <a:pPr lvl="1"/>
            <a:r>
              <a:rPr lang="en-US" dirty="0"/>
              <a:t>Trainings, Callouts, Warrant Services</a:t>
            </a:r>
          </a:p>
          <a:p>
            <a:pPr lvl="1"/>
            <a:r>
              <a:rPr lang="en-US" dirty="0"/>
              <a:t>Save Lives with Effective Communication</a:t>
            </a:r>
          </a:p>
          <a:p>
            <a:r>
              <a:rPr lang="en-US" dirty="0"/>
              <a:t>Why We Do It</a:t>
            </a:r>
          </a:p>
          <a:p>
            <a:pPr lvl="1"/>
            <a:r>
              <a:rPr lang="en-US" dirty="0"/>
              <a:t>Collective Commitment to Conflict Resolution (De-Escalation)</a:t>
            </a:r>
          </a:p>
          <a:p>
            <a:pPr lvl="1"/>
            <a:r>
              <a:rPr lang="en-US" dirty="0"/>
              <a:t>Bigger Picture – Places LE in Positive Light</a:t>
            </a:r>
          </a:p>
        </p:txBody>
      </p:sp>
    </p:spTree>
    <p:extLst>
      <p:ext uri="{BB962C8B-B14F-4D97-AF65-F5344CB8AC3E}">
        <p14:creationId xmlns:p14="http://schemas.microsoft.com/office/powerpoint/2010/main" val="9300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BCERT Activation Process</a:t>
            </a:r>
          </a:p>
        </p:txBody>
      </p:sp>
      <p:sp>
        <p:nvSpPr>
          <p:cNvPr id="3" name="Content Placeholder 2"/>
          <p:cNvSpPr>
            <a:spLocks noGrp="1"/>
          </p:cNvSpPr>
          <p:nvPr>
            <p:ph idx="1"/>
          </p:nvPr>
        </p:nvSpPr>
        <p:spPr/>
        <p:txBody>
          <a:bodyPr/>
          <a:lstStyle/>
          <a:p>
            <a:r>
              <a:rPr lang="en-US" dirty="0"/>
              <a:t>Initial Response</a:t>
            </a:r>
          </a:p>
          <a:p>
            <a:pPr lvl="1"/>
            <a:r>
              <a:rPr lang="en-US" dirty="0"/>
              <a:t>Activation - Equipment - Intelligence Gathering – Assignments</a:t>
            </a:r>
          </a:p>
          <a:p>
            <a:r>
              <a:rPr lang="en-US" dirty="0"/>
              <a:t>Tactical and CNT Deployment</a:t>
            </a:r>
          </a:p>
          <a:p>
            <a:pPr lvl="1"/>
            <a:r>
              <a:rPr lang="en-US" dirty="0"/>
              <a:t>Commander Constantly Weighing Tactical and CNT Considerations</a:t>
            </a:r>
          </a:p>
          <a:p>
            <a:pPr lvl="2"/>
            <a:r>
              <a:rPr lang="en-US" dirty="0"/>
              <a:t>CNT Team Leader Assigned to Command Element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Tree>
    <p:extLst>
      <p:ext uri="{BB962C8B-B14F-4D97-AF65-F5344CB8AC3E}">
        <p14:creationId xmlns:p14="http://schemas.microsoft.com/office/powerpoint/2010/main" val="40324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6591993"/>
            <a:ext cx="12192000" cy="26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Berks County Emergency Response Team</a:t>
            </a:r>
          </a:p>
        </p:txBody>
      </p:sp>
      <p:sp>
        <p:nvSpPr>
          <p:cNvPr id="2" name="Title 1"/>
          <p:cNvSpPr>
            <a:spLocks noGrp="1"/>
          </p:cNvSpPr>
          <p:nvPr>
            <p:ph type="title"/>
          </p:nvPr>
        </p:nvSpPr>
        <p:spPr/>
        <p:txBody>
          <a:bodyPr/>
          <a:lstStyle/>
          <a:p>
            <a:pPr algn="ctr"/>
            <a:r>
              <a:rPr lang="en-US" b="1" dirty="0"/>
              <a:t>CNT Techniques</a:t>
            </a:r>
          </a:p>
        </p:txBody>
      </p:sp>
      <p:sp>
        <p:nvSpPr>
          <p:cNvPr id="3" name="Content Placeholder 2"/>
          <p:cNvSpPr>
            <a:spLocks noGrp="1"/>
          </p:cNvSpPr>
          <p:nvPr>
            <p:ph idx="1"/>
          </p:nvPr>
        </p:nvSpPr>
        <p:spPr>
          <a:xfrm>
            <a:off x="838200" y="1583037"/>
            <a:ext cx="11086322" cy="4500522"/>
          </a:xfrm>
        </p:spPr>
        <p:txBody>
          <a:bodyPr>
            <a:normAutofit/>
          </a:bodyPr>
          <a:lstStyle/>
          <a:p>
            <a:r>
              <a:rPr lang="en-US" dirty="0"/>
              <a:t>The First 15-45 Minutes of a Crisis are the Most Dangerous</a:t>
            </a:r>
          </a:p>
          <a:p>
            <a:r>
              <a:rPr lang="en-US" dirty="0"/>
              <a:t>Definition of ‘Crisis Incident Intervention’</a:t>
            </a:r>
          </a:p>
          <a:p>
            <a:pPr lvl="1"/>
            <a:r>
              <a:rPr lang="en-US" dirty="0"/>
              <a:t>Slow the Incident Down and Allow Anxiety to Dissipate</a:t>
            </a:r>
          </a:p>
          <a:p>
            <a:r>
              <a:rPr lang="en-US" dirty="0"/>
              <a:t>Behavioral Change Stairway</a:t>
            </a:r>
          </a:p>
          <a:p>
            <a:pPr lvl="1"/>
            <a:r>
              <a:rPr lang="en-US" sz="2000" dirty="0"/>
              <a:t>Incident         Active Listening              Empathy              Rapport              Influence Behavior</a:t>
            </a:r>
          </a:p>
          <a:p>
            <a:r>
              <a:rPr lang="en-US" dirty="0"/>
              <a:t>Dynamic Inactivity</a:t>
            </a:r>
          </a:p>
          <a:p>
            <a:pPr lvl="1"/>
            <a:r>
              <a:rPr lang="en-US" dirty="0"/>
              <a:t>Buying Time – Choose the Moment You Decide to Act</a:t>
            </a:r>
          </a:p>
          <a:p>
            <a:pPr lvl="1"/>
            <a:r>
              <a:rPr lang="en-US" dirty="0"/>
              <a:t>Sometimes it is Best to Do Nothing at All</a:t>
            </a:r>
          </a:p>
          <a:p>
            <a:pPr lvl="1"/>
            <a:endParaRPr lang="en-US" dirty="0"/>
          </a:p>
          <a:p>
            <a:pPr marL="450000" lvl="1" indent="0">
              <a:buNone/>
            </a:pPr>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45" t="28435" r="13238" b="12789"/>
          <a:stretch/>
        </p:blipFill>
        <p:spPr>
          <a:xfrm>
            <a:off x="387329" y="5184903"/>
            <a:ext cx="1527929" cy="15173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2268" b="98639" l="1200" r="97200"/>
                    </a14:imgEffect>
                  </a14:imgLayer>
                </a14:imgProps>
              </a:ext>
              <a:ext uri="{28A0092B-C50C-407E-A947-70E740481C1C}">
                <a14:useLocalDpi xmlns:a14="http://schemas.microsoft.com/office/drawing/2010/main" val="0"/>
              </a:ext>
            </a:extLst>
          </a:blip>
          <a:stretch>
            <a:fillRect/>
          </a:stretch>
        </p:blipFill>
        <p:spPr>
          <a:xfrm>
            <a:off x="10073625" y="5184903"/>
            <a:ext cx="1720398" cy="1517391"/>
          </a:xfrm>
          <a:prstGeom prst="rect">
            <a:avLst/>
          </a:prstGeom>
        </p:spPr>
      </p:pic>
      <p:sp>
        <p:nvSpPr>
          <p:cNvPr id="8" name="Right Arrow 7"/>
          <p:cNvSpPr/>
          <p:nvPr/>
        </p:nvSpPr>
        <p:spPr>
          <a:xfrm>
            <a:off x="4649323" y="3512443"/>
            <a:ext cx="689956" cy="274320"/>
          </a:xfrm>
          <a:prstGeom prst="rightArrow">
            <a:avLst/>
          </a:prstGeom>
          <a:solidFill>
            <a:srgbClr val="E5C24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ight Arrow 10"/>
          <p:cNvSpPr/>
          <p:nvPr/>
        </p:nvSpPr>
        <p:spPr>
          <a:xfrm>
            <a:off x="6353937" y="3512443"/>
            <a:ext cx="689956" cy="27432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955992" y="3484386"/>
            <a:ext cx="689956" cy="27432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2552993" y="3439664"/>
            <a:ext cx="317812" cy="36576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3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F197592BEC34DB33D7DFE2A940FB9" ma:contentTypeVersion="15" ma:contentTypeDescription="Create a new document." ma:contentTypeScope="" ma:versionID="2074b24aa0109d888b17bcedc8493acf">
  <xsd:schema xmlns:xsd="http://www.w3.org/2001/XMLSchema" xmlns:xs="http://www.w3.org/2001/XMLSchema" xmlns:p="http://schemas.microsoft.com/office/2006/metadata/properties" xmlns:ns2="02de8f77-85bc-4e42-a780-a143b2c5087a" xmlns:ns3="dfb88c67-d5b4-4610-8225-9c0573849f24" targetNamespace="http://schemas.microsoft.com/office/2006/metadata/properties" ma:root="true" ma:fieldsID="65b471145c1eb7e43249ab9cc03be8cf" ns2:_="" ns3:_="">
    <xsd:import namespace="02de8f77-85bc-4e42-a780-a143b2c5087a"/>
    <xsd:import namespace="dfb88c67-d5b4-4610-8225-9c0573849f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de8f77-85bc-4e42-a780-a143b2c508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7a3bb1e-422e-47b1-a1f4-ccfa860b479c}" ma:internalName="TaxCatchAll" ma:showField="CatchAllData" ma:web="02de8f77-85bc-4e42-a780-a143b2c508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88c67-d5b4-4610-8225-9c0573849f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65b009e-6ca3-4080-a04c-1c49c4cd73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F2ACBF-3A28-460F-B7DA-108E1F286AAE}"/>
</file>

<file path=customXml/itemProps2.xml><?xml version="1.0" encoding="utf-8"?>
<ds:datastoreItem xmlns:ds="http://schemas.openxmlformats.org/officeDocument/2006/customXml" ds:itemID="{C6411C45-A9FD-43DE-9E74-043A6985CEDA}"/>
</file>

<file path=docProps/app.xml><?xml version="1.0" encoding="utf-8"?>
<Properties xmlns="http://schemas.openxmlformats.org/officeDocument/2006/extended-properties" xmlns:vt="http://schemas.openxmlformats.org/officeDocument/2006/docPropsVTypes">
  <Template/>
  <TotalTime>5920</TotalTime>
  <Words>1383</Words>
  <Application>Microsoft Office PowerPoint</Application>
  <PresentationFormat>Widescreen</PresentationFormat>
  <Paragraphs>217</Paragraphs>
  <Slides>28</Slides>
  <Notes>5</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Calisto MT</vt:lpstr>
      <vt:lpstr>Office Theme</vt:lpstr>
      <vt:lpstr>Berks County Emergency  Response Team</vt:lpstr>
      <vt:lpstr>Presentation Goal</vt:lpstr>
      <vt:lpstr>Agenda</vt:lpstr>
      <vt:lpstr>BCERT Structure</vt:lpstr>
      <vt:lpstr>Crisis Negotiator Structure</vt:lpstr>
      <vt:lpstr>CNT Training Requirements</vt:lpstr>
      <vt:lpstr>Crisis Negotiators</vt:lpstr>
      <vt:lpstr>BCERT Activation Process</vt:lpstr>
      <vt:lpstr>CNT Techniques</vt:lpstr>
      <vt:lpstr>Incident Assignments</vt:lpstr>
      <vt:lpstr>CNT Techniques</vt:lpstr>
      <vt:lpstr>CNT Techniques</vt:lpstr>
      <vt:lpstr>CNT Techniques</vt:lpstr>
      <vt:lpstr>Signs Of Progress</vt:lpstr>
      <vt:lpstr>CNT Specialized Equipment</vt:lpstr>
      <vt:lpstr>CNT Specialized Equipment</vt:lpstr>
      <vt:lpstr>CNT Specialized Equipment</vt:lpstr>
      <vt:lpstr>CNT Specialized Equipment</vt:lpstr>
      <vt:lpstr>CNT Specialized Equipment</vt:lpstr>
      <vt:lpstr>CNT Specialized Equipment</vt:lpstr>
      <vt:lpstr>CNT Specialized Equipment</vt:lpstr>
      <vt:lpstr>CNT Specialized Equipment</vt:lpstr>
      <vt:lpstr>Case Study</vt:lpstr>
      <vt:lpstr>Difference Between CNT and CIT</vt:lpstr>
      <vt:lpstr>Ross V Town of Austin, Indiana</vt:lpstr>
      <vt:lpstr>Downs vs. United States</vt:lpstr>
      <vt:lpstr>Exception to Downs vs. United States</vt:lpstr>
      <vt:lpstr>Questions – Comments -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 County Emergency Response Team</dc:title>
  <dc:creator>Josh Santos</dc:creator>
  <cp:lastModifiedBy>Josh Santos</cp:lastModifiedBy>
  <cp:revision>98</cp:revision>
  <dcterms:created xsi:type="dcterms:W3CDTF">2023-11-26T00:18:22Z</dcterms:created>
  <dcterms:modified xsi:type="dcterms:W3CDTF">2023-12-15T19:06:17Z</dcterms:modified>
</cp:coreProperties>
</file>